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67" r:id="rId9"/>
    <p:sldId id="259" r:id="rId10"/>
    <p:sldId id="261" r:id="rId11"/>
    <p:sldId id="260" r:id="rId12"/>
    <p:sldId id="262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7E0F5-5A19-4221-A61A-8E836ABB9459}" type="datetimeFigureOut">
              <a:rPr lang="es-MX" smtClean="0"/>
              <a:t>14/10/2024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456F34-6BDF-47EA-A3F6-19F9999710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1089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56F34-6BDF-47EA-A3F6-19F999971089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8463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50B404-B0EF-0B7D-B8F4-A5259FE85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F81575-252F-694F-B35E-9F876F190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2A4A27-066A-C91F-207E-F7946840E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B5B3-2945-458F-91D8-93520F040CCE}" type="datetimeFigureOut">
              <a:rPr lang="es-MX" smtClean="0"/>
              <a:t>14/10/2024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DCA76D-CAC1-4E24-F914-3678416B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DABA68-2D90-2AC6-D781-22BB9C32B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6C0FE-BF6C-475E-AD1A-8C8284AE0D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7656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F934CF-3703-999A-20D6-797C9E3D1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5E5295-3343-DC93-658E-5D5F5CD3A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608BBA-6E91-8631-0C48-3FFFFADD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B5B3-2945-458F-91D8-93520F040CCE}" type="datetimeFigureOut">
              <a:rPr lang="es-MX" smtClean="0"/>
              <a:t>14/10/2024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D34D6B-F0FE-819C-6F8F-43106A2E9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380BD8-9FA4-7329-5E91-461998819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6C0FE-BF6C-475E-AD1A-8C8284AE0D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5484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1848F9-528D-E46B-9E76-AF8A6FEF7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BC1A80D-0FE2-02E1-CA34-DE45DE6BD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EC639E-9679-E431-672D-55F6909E3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B5B3-2945-458F-91D8-93520F040CCE}" type="datetimeFigureOut">
              <a:rPr lang="es-MX" smtClean="0"/>
              <a:t>14/10/2024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B73037-3B1B-1323-A82A-6C5B24014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FD2369-A60C-89EE-13D4-76A0BBAD3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6C0FE-BF6C-475E-AD1A-8C8284AE0D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3008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DC3932-0E71-9798-0CF0-CA8F9793C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A1A933-4C79-2981-8B8E-0787EB9A2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B188E0D-B86E-A388-34F1-89F742DCC7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C1BAFB-2838-9B9A-7B5D-1BF2BC7A8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B5B3-2945-458F-91D8-93520F040CCE}" type="datetimeFigureOut">
              <a:rPr lang="es-MX" smtClean="0"/>
              <a:t>14/10/2024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32F526-0EA4-F39E-EEFC-BADBBFDFF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D0DAB0-49CF-669E-D1F8-480CCA9B8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6C0FE-BF6C-475E-AD1A-8C8284AE0D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973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820233-1F0C-524A-3DF1-866D8C4C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4D9337-23D9-FA77-D755-83BBB2904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36755FD-3F05-35A3-5E18-CE053964F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AA67BB3-7585-65FE-8842-76A8FFCA62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348BAE1-063E-F524-F311-A5C583C272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FC4674F-F432-3434-8E22-5C3071446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B5B3-2945-458F-91D8-93520F040CCE}" type="datetimeFigureOut">
              <a:rPr lang="es-MX" smtClean="0"/>
              <a:t>14/10/2024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E014EBA-E8B4-B4DC-C9F0-81BC78896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145E921-1A9E-E0BD-EC9A-07B067CEB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6C0FE-BF6C-475E-AD1A-8C8284AE0D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0846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F5830-76EB-C9BE-0C33-1F1E3774E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C3DB4E0-7985-FC7A-7384-AB0D43EA0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B5B3-2945-458F-91D8-93520F040CCE}" type="datetimeFigureOut">
              <a:rPr lang="es-MX" smtClean="0"/>
              <a:t>14/10/2024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5790AF-7793-324E-0054-869613C39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45DAB4B-5EFC-58FB-2346-988892588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6C0FE-BF6C-475E-AD1A-8C8284AE0D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8826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9C256C9-3F18-3057-48F1-00E07E6EF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B5B3-2945-458F-91D8-93520F040CCE}" type="datetimeFigureOut">
              <a:rPr lang="es-MX" smtClean="0"/>
              <a:t>14/10/2024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B43ED9E-208A-EA7E-A23B-C4D1A49A7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FB0C370-7B90-2E99-A996-84CA9FE11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6C0FE-BF6C-475E-AD1A-8C8284AE0D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9987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F8376-756E-6F3D-8EA8-31B6BF4D6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D0F233-D31D-63F7-79B6-9C28973B9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C0A4546-6434-4921-8CB4-DBE7F92AC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850BE8-DF92-2175-99E5-C8D868876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B5B3-2945-458F-91D8-93520F040CCE}" type="datetimeFigureOut">
              <a:rPr lang="es-MX" smtClean="0"/>
              <a:t>14/10/2024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55E3657-A401-BB95-7660-B18D80375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9A0C59C-47EF-F565-3355-BD1665E22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6C0FE-BF6C-475E-AD1A-8C8284AE0D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9127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5CCC8A-6AB7-F66E-08B0-8D10832B3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06CB930-588F-9CF3-B07A-C4EB91A9FE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D48D1B1-8347-F67B-0DCE-16FC2E9FD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9BCEB8A-58F1-B049-9D98-58C838924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B5B3-2945-458F-91D8-93520F040CCE}" type="datetimeFigureOut">
              <a:rPr lang="es-MX" smtClean="0"/>
              <a:t>14/10/2024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90A4810-0789-C55F-CA8D-8C348E0B3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B3A406-6AB3-A90F-A033-078B41AA9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6C0FE-BF6C-475E-AD1A-8C8284AE0D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7287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CF0EC7-3051-E1F2-15DB-96C2CF492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FA0ACFA-5C46-71AA-7142-58D12A744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0EA50F-66E4-5747-F5CD-783FFC20B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B5B3-2945-458F-91D8-93520F040CCE}" type="datetimeFigureOut">
              <a:rPr lang="es-MX" smtClean="0"/>
              <a:t>14/10/2024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DA9DE7-77E8-43BB-61E5-A38A9AE9C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0DE13D-808F-CA53-B07C-7114A46D4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6C0FE-BF6C-475E-AD1A-8C8284AE0D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535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88F9631-5994-8095-B485-19E83CCBCA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655A3D0-470B-0705-80E4-4AA9EA8FC7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15C13E-34B9-C89A-C68A-98A4015B5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EB5B3-2945-458F-91D8-93520F040CCE}" type="datetimeFigureOut">
              <a:rPr lang="es-MX" smtClean="0"/>
              <a:t>14/10/2024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71B108-1BBF-62D6-5584-FC6535DC5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A0B267-6165-6114-FD58-6DEB00110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6C0FE-BF6C-475E-AD1A-8C8284AE0D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9043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0EB4B06-A2C5-1F1A-CDCB-6CF8A044A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0B306A-07D1-8B85-8B4D-9E0A3832B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01020B-644B-5EBC-D49E-E11E6C86A9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4EB5B3-2945-458F-91D8-93520F040CCE}" type="datetimeFigureOut">
              <a:rPr lang="es-MX" smtClean="0"/>
              <a:t>14/10/2024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2C3639-C458-2111-654F-06B3181883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53BCD3-174B-1A32-30F0-6D0D47A136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6C0FE-BF6C-475E-AD1A-8C8284AE0D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3919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6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19FE3D-BE1F-9905-F6AA-DBB32891BF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6284" y="226795"/>
            <a:ext cx="3599432" cy="859012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CIIIM  2024</a:t>
            </a:r>
            <a:endParaRPr lang="es-MX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063EBC-2FD0-D03D-1395-762175FC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0849" y="941131"/>
            <a:ext cx="6810302" cy="1030696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CONGRESO INTERNACIONAL DE INVESTIGACIÓN </a:t>
            </a:r>
          </a:p>
          <a:p>
            <a:r>
              <a:rPr lang="es-E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 INNOVACIÓN MULTIDISCIPLINARIA</a:t>
            </a:r>
            <a:endParaRPr lang="es-MX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646760D-B1CF-6BED-F62F-6952D233CE67}"/>
              </a:ext>
            </a:extLst>
          </p:cNvPr>
          <p:cNvSpPr txBox="1"/>
          <p:nvPr/>
        </p:nvSpPr>
        <p:spPr>
          <a:xfrm>
            <a:off x="2138303" y="3048638"/>
            <a:ext cx="79153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DETECCIÓN DE ÁREAS DE OPORTUNIDAD UTILIZANDO HERRAMIENTAS</a:t>
            </a:r>
          </a:p>
          <a:p>
            <a:pPr algn="ctr"/>
            <a:r>
              <a:rPr lang="es-MX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 INGENIERÍA INDUSTRIAL EN UNA EMPRESA MANUFACTURERA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139F737-7CBC-6440-B251-67DC7260A3DF}"/>
              </a:ext>
            </a:extLst>
          </p:cNvPr>
          <p:cNvSpPr txBox="1"/>
          <p:nvPr/>
        </p:nvSpPr>
        <p:spPr>
          <a:xfrm>
            <a:off x="3467100" y="5734444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ING. MARTÍN FLORES ZUÑIGA</a:t>
            </a:r>
          </a:p>
          <a:p>
            <a:pPr algn="ctr"/>
            <a:r>
              <a:rPr lang="es-ES" dirty="0"/>
              <a:t>DR. FERNANDO ORTIZ FLORES</a:t>
            </a:r>
          </a:p>
          <a:p>
            <a:pPr algn="ctr"/>
            <a:r>
              <a:rPr lang="es-ES" dirty="0"/>
              <a:t>DR. OSCAR BÁEZ SENTÍEZ</a:t>
            </a:r>
            <a:endParaRPr lang="es-MX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46DABF3-33DB-4C72-979D-D2CCD1FE2E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4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503"/>
    </mc:Choice>
    <mc:Fallback xmlns="">
      <p:transition spd="slow" advTm="315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6376FF-B04D-E02A-82AD-D8E8A763F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5529" y="181485"/>
            <a:ext cx="8887691" cy="621234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PLANTEAMIENTO DEL PROBLEMA</a:t>
            </a:r>
            <a:endParaRPr lang="es-MX" sz="3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1684563-BC29-1297-7097-540F87FDE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160" y="105174"/>
            <a:ext cx="1165322" cy="115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Grupo 33">
            <a:extLst>
              <a:ext uri="{FF2B5EF4-FFF2-40B4-BE49-F238E27FC236}">
                <a16:creationId xmlns:a16="http://schemas.microsoft.com/office/drawing/2014/main" id="{6C7E5CF9-A7FC-47D6-85C2-8C03B6B58FA2}"/>
              </a:ext>
            </a:extLst>
          </p:cNvPr>
          <p:cNvGrpSpPr/>
          <p:nvPr/>
        </p:nvGrpSpPr>
        <p:grpSpPr>
          <a:xfrm>
            <a:off x="2292927" y="1451915"/>
            <a:ext cx="7606145" cy="857206"/>
            <a:chOff x="2292927" y="1451915"/>
            <a:chExt cx="7606145" cy="857206"/>
          </a:xfrm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FE5C94EA-457D-4424-84A6-EE8FBCEB0C82}"/>
                </a:ext>
              </a:extLst>
            </p:cNvPr>
            <p:cNvSpPr/>
            <p:nvPr/>
          </p:nvSpPr>
          <p:spPr>
            <a:xfrm>
              <a:off x="2292927" y="1451915"/>
              <a:ext cx="7606145" cy="857206"/>
            </a:xfrm>
            <a:prstGeom prst="rect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4DDC0EC-2B91-4215-80D8-46A13413BF81}"/>
                </a:ext>
              </a:extLst>
            </p:cNvPr>
            <p:cNvSpPr txBox="1"/>
            <p:nvPr/>
          </p:nvSpPr>
          <p:spPr>
            <a:xfrm>
              <a:off x="2479963" y="1542055"/>
              <a:ext cx="723207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s-MX" sz="2000" dirty="0"/>
                <a:t>La mejora continua, en los procesos de producción, es crucial para mantener la competitividad en el sector manufacturero. </a:t>
              </a: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20AA9509-CBC9-42E2-8D3F-11FA2C2CCD38}"/>
              </a:ext>
            </a:extLst>
          </p:cNvPr>
          <p:cNvGrpSpPr/>
          <p:nvPr/>
        </p:nvGrpSpPr>
        <p:grpSpPr>
          <a:xfrm>
            <a:off x="2479963" y="4092453"/>
            <a:ext cx="2484244" cy="999761"/>
            <a:chOff x="896265" y="3752348"/>
            <a:chExt cx="2484244" cy="999761"/>
          </a:xfrm>
        </p:grpSpPr>
        <p:sp>
          <p:nvSpPr>
            <p:cNvPr id="8" name="Rectángulo: esquinas redondeadas 7">
              <a:extLst>
                <a:ext uri="{FF2B5EF4-FFF2-40B4-BE49-F238E27FC236}">
                  <a16:creationId xmlns:a16="http://schemas.microsoft.com/office/drawing/2014/main" id="{699E97C3-2FC3-4917-BC14-873CB6A0184E}"/>
                </a:ext>
              </a:extLst>
            </p:cNvPr>
            <p:cNvSpPr/>
            <p:nvPr/>
          </p:nvSpPr>
          <p:spPr>
            <a:xfrm>
              <a:off x="896265" y="3752348"/>
              <a:ext cx="2484244" cy="999761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B49C6138-5167-4436-873D-5065D9520D10}"/>
                </a:ext>
              </a:extLst>
            </p:cNvPr>
            <p:cNvSpPr txBox="1"/>
            <p:nvPr/>
          </p:nvSpPr>
          <p:spPr>
            <a:xfrm>
              <a:off x="943023" y="3939931"/>
              <a:ext cx="23907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/>
                <a:t>Identificar y abordar áreas de oportunidad.</a:t>
              </a: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D5F6D9F0-32E4-4267-A955-B9381AD30C34}"/>
              </a:ext>
            </a:extLst>
          </p:cNvPr>
          <p:cNvGrpSpPr/>
          <p:nvPr/>
        </p:nvGrpSpPr>
        <p:grpSpPr>
          <a:xfrm>
            <a:off x="7333336" y="3247489"/>
            <a:ext cx="2272145" cy="844964"/>
            <a:chOff x="4184073" y="1256899"/>
            <a:chExt cx="2272145" cy="621234"/>
          </a:xfrm>
        </p:grpSpPr>
        <p:sp>
          <p:nvSpPr>
            <p:cNvPr id="13" name="Rectángulo: esquinas redondeadas 12">
              <a:extLst>
                <a:ext uri="{FF2B5EF4-FFF2-40B4-BE49-F238E27FC236}">
                  <a16:creationId xmlns:a16="http://schemas.microsoft.com/office/drawing/2014/main" id="{C7BBC5D4-9E92-4324-9FFF-9F1B63E5EDE4}"/>
                </a:ext>
              </a:extLst>
            </p:cNvPr>
            <p:cNvSpPr/>
            <p:nvPr/>
          </p:nvSpPr>
          <p:spPr>
            <a:xfrm>
              <a:off x="4184073" y="1256899"/>
              <a:ext cx="2272145" cy="621234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7C8C8E11-56B9-4D76-B9E2-8AFBBE107FE6}"/>
                </a:ext>
              </a:extLst>
            </p:cNvPr>
            <p:cNvSpPr txBox="1"/>
            <p:nvPr/>
          </p:nvSpPr>
          <p:spPr>
            <a:xfrm>
              <a:off x="4260272" y="1400343"/>
              <a:ext cx="21197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/>
                <a:t>Optimizar recursos.</a:t>
              </a:r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43B3B112-8F78-4219-800A-AF7E06EF4A23}"/>
              </a:ext>
            </a:extLst>
          </p:cNvPr>
          <p:cNvGrpSpPr/>
          <p:nvPr/>
        </p:nvGrpSpPr>
        <p:grpSpPr>
          <a:xfrm>
            <a:off x="7333336" y="4281717"/>
            <a:ext cx="2272145" cy="621234"/>
            <a:chOff x="4184073" y="1256899"/>
            <a:chExt cx="2272145" cy="621234"/>
          </a:xfrm>
        </p:grpSpPr>
        <p:sp>
          <p:nvSpPr>
            <p:cNvPr id="17" name="Rectángulo: esquinas redondeadas 16">
              <a:extLst>
                <a:ext uri="{FF2B5EF4-FFF2-40B4-BE49-F238E27FC236}">
                  <a16:creationId xmlns:a16="http://schemas.microsoft.com/office/drawing/2014/main" id="{84ED77DC-E9FB-44C6-B799-49DA1AB72761}"/>
                </a:ext>
              </a:extLst>
            </p:cNvPr>
            <p:cNvSpPr/>
            <p:nvPr/>
          </p:nvSpPr>
          <p:spPr>
            <a:xfrm>
              <a:off x="4184073" y="1256899"/>
              <a:ext cx="2272145" cy="621234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02E93E55-7BBE-4088-A6C4-E6641C363B78}"/>
                </a:ext>
              </a:extLst>
            </p:cNvPr>
            <p:cNvSpPr txBox="1"/>
            <p:nvPr/>
          </p:nvSpPr>
          <p:spPr>
            <a:xfrm>
              <a:off x="4260272" y="1400343"/>
              <a:ext cx="21197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/>
                <a:t>Reducir tiempos.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D9B20A5-A8E4-436A-8EAA-1699191543C8}"/>
              </a:ext>
            </a:extLst>
          </p:cNvPr>
          <p:cNvGrpSpPr/>
          <p:nvPr/>
        </p:nvGrpSpPr>
        <p:grpSpPr>
          <a:xfrm>
            <a:off x="7333334" y="5315945"/>
            <a:ext cx="2272145" cy="621234"/>
            <a:chOff x="4184073" y="1256899"/>
            <a:chExt cx="2272145" cy="621234"/>
          </a:xfrm>
        </p:grpSpPr>
        <p:sp>
          <p:nvSpPr>
            <p:cNvPr id="20" name="Rectángulo: esquinas redondeadas 19">
              <a:extLst>
                <a:ext uri="{FF2B5EF4-FFF2-40B4-BE49-F238E27FC236}">
                  <a16:creationId xmlns:a16="http://schemas.microsoft.com/office/drawing/2014/main" id="{9C9825BF-D064-449D-9815-E244582F447E}"/>
                </a:ext>
              </a:extLst>
            </p:cNvPr>
            <p:cNvSpPr/>
            <p:nvPr/>
          </p:nvSpPr>
          <p:spPr>
            <a:xfrm>
              <a:off x="4184073" y="1256899"/>
              <a:ext cx="2272145" cy="621234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F63B3D81-33B3-4FA9-A585-391D7CBA1D17}"/>
                </a:ext>
              </a:extLst>
            </p:cNvPr>
            <p:cNvSpPr txBox="1"/>
            <p:nvPr/>
          </p:nvSpPr>
          <p:spPr>
            <a:xfrm>
              <a:off x="4260272" y="1400343"/>
              <a:ext cx="21197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/>
                <a:t>Mejorar calidad.</a:t>
              </a:r>
            </a:p>
          </p:txBody>
        </p:sp>
      </p:grpSp>
      <p:sp>
        <p:nvSpPr>
          <p:cNvPr id="24" name="CuadroTexto 23">
            <a:extLst>
              <a:ext uri="{FF2B5EF4-FFF2-40B4-BE49-F238E27FC236}">
                <a16:creationId xmlns:a16="http://schemas.microsoft.com/office/drawing/2014/main" id="{833F3228-B556-483E-B90E-1D1ADA65DEA9}"/>
              </a:ext>
            </a:extLst>
          </p:cNvPr>
          <p:cNvSpPr txBox="1"/>
          <p:nvPr/>
        </p:nvSpPr>
        <p:spPr>
          <a:xfrm>
            <a:off x="5618016" y="4407667"/>
            <a:ext cx="955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permite</a:t>
            </a: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5DE829F0-7AA0-4582-98D0-793D59939226}"/>
              </a:ext>
            </a:extLst>
          </p:cNvPr>
          <p:cNvCxnSpPr>
            <a:stCxn id="8" idx="3"/>
            <a:endCxn id="24" idx="1"/>
          </p:cNvCxnSpPr>
          <p:nvPr/>
        </p:nvCxnSpPr>
        <p:spPr>
          <a:xfrm flipV="1">
            <a:off x="4964207" y="4592333"/>
            <a:ext cx="653809" cy="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Conector recto de flecha 28">
            <a:extLst>
              <a:ext uri="{FF2B5EF4-FFF2-40B4-BE49-F238E27FC236}">
                <a16:creationId xmlns:a16="http://schemas.microsoft.com/office/drawing/2014/main" id="{BDF15335-3462-4B16-958F-19E4882298C5}"/>
              </a:ext>
            </a:extLst>
          </p:cNvPr>
          <p:cNvCxnSpPr>
            <a:stCxn id="24" idx="3"/>
            <a:endCxn id="13" idx="1"/>
          </p:cNvCxnSpPr>
          <p:nvPr/>
        </p:nvCxnSpPr>
        <p:spPr>
          <a:xfrm flipV="1">
            <a:off x="6573980" y="3669971"/>
            <a:ext cx="759356" cy="9223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E2A71FF5-02BE-485D-B5A0-C0CE5832CFDB}"/>
              </a:ext>
            </a:extLst>
          </p:cNvPr>
          <p:cNvCxnSpPr>
            <a:stCxn id="24" idx="3"/>
            <a:endCxn id="17" idx="1"/>
          </p:cNvCxnSpPr>
          <p:nvPr/>
        </p:nvCxnSpPr>
        <p:spPr>
          <a:xfrm>
            <a:off x="6573980" y="4592333"/>
            <a:ext cx="759356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Conector recto de flecha 32">
            <a:extLst>
              <a:ext uri="{FF2B5EF4-FFF2-40B4-BE49-F238E27FC236}">
                <a16:creationId xmlns:a16="http://schemas.microsoft.com/office/drawing/2014/main" id="{BC12C126-2F64-416A-B2A3-EF6B06853AE6}"/>
              </a:ext>
            </a:extLst>
          </p:cNvPr>
          <p:cNvCxnSpPr>
            <a:stCxn id="24" idx="3"/>
            <a:endCxn id="21" idx="1"/>
          </p:cNvCxnSpPr>
          <p:nvPr/>
        </p:nvCxnSpPr>
        <p:spPr>
          <a:xfrm>
            <a:off x="6573980" y="4592333"/>
            <a:ext cx="759354" cy="10342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6EA98C0-2732-4147-BF9A-37EA60DBE1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10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99"/>
    </mc:Choice>
    <mc:Fallback xmlns="">
      <p:transition spd="slow" advTm="297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F80A318-08EB-D246-8F9C-ECC29F927F5C}"/>
              </a:ext>
            </a:extLst>
          </p:cNvPr>
          <p:cNvSpPr txBox="1">
            <a:spLocks/>
          </p:cNvSpPr>
          <p:nvPr/>
        </p:nvSpPr>
        <p:spPr>
          <a:xfrm>
            <a:off x="1585529" y="181485"/>
            <a:ext cx="8887691" cy="6212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METODOLOGÍA</a:t>
            </a:r>
            <a:endParaRPr lang="es-MX" sz="3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B4E498F-93CF-A8A6-3DDD-25E046637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160" y="105174"/>
            <a:ext cx="1165322" cy="115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395B747A-5DC4-4C51-9AA1-1048F16196EF}"/>
              </a:ext>
            </a:extLst>
          </p:cNvPr>
          <p:cNvGrpSpPr/>
          <p:nvPr/>
        </p:nvGrpSpPr>
        <p:grpSpPr>
          <a:xfrm>
            <a:off x="2292927" y="1308318"/>
            <a:ext cx="7606145" cy="1159992"/>
            <a:chOff x="2292927" y="1451915"/>
            <a:chExt cx="7606145" cy="857206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8DDC5013-D859-4166-AA63-22C02F319C3D}"/>
                </a:ext>
              </a:extLst>
            </p:cNvPr>
            <p:cNvSpPr/>
            <p:nvPr/>
          </p:nvSpPr>
          <p:spPr>
            <a:xfrm>
              <a:off x="2292927" y="1451915"/>
              <a:ext cx="7606145" cy="857206"/>
            </a:xfrm>
            <a:prstGeom prst="rect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D28C2356-8233-479F-B130-02A66B17BB64}"/>
                </a:ext>
              </a:extLst>
            </p:cNvPr>
            <p:cNvSpPr txBox="1"/>
            <p:nvPr/>
          </p:nvSpPr>
          <p:spPr>
            <a:xfrm>
              <a:off x="2386444" y="1529150"/>
              <a:ext cx="7419109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s-MX" sz="2000" dirty="0"/>
                <a:t>La detección de áreas de oportunidad en la empresa manufacturera se llevó a cabo mediante una metodología compuesta por seis pasos.</a:t>
              </a:r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23ACF549-15A8-4540-8463-5E4C6CCD911B}"/>
              </a:ext>
            </a:extLst>
          </p:cNvPr>
          <p:cNvGrpSpPr/>
          <p:nvPr/>
        </p:nvGrpSpPr>
        <p:grpSpPr>
          <a:xfrm>
            <a:off x="781965" y="2780607"/>
            <a:ext cx="2484244" cy="999761"/>
            <a:chOff x="896265" y="3752348"/>
            <a:chExt cx="2484244" cy="999761"/>
          </a:xfrm>
        </p:grpSpPr>
        <p:sp>
          <p:nvSpPr>
            <p:cNvPr id="24" name="Rectángulo: esquinas redondeadas 23">
              <a:extLst>
                <a:ext uri="{FF2B5EF4-FFF2-40B4-BE49-F238E27FC236}">
                  <a16:creationId xmlns:a16="http://schemas.microsoft.com/office/drawing/2014/main" id="{1E9E0A8D-4114-4E26-8763-1E50F35820D8}"/>
                </a:ext>
              </a:extLst>
            </p:cNvPr>
            <p:cNvSpPr/>
            <p:nvPr/>
          </p:nvSpPr>
          <p:spPr>
            <a:xfrm>
              <a:off x="896265" y="3752348"/>
              <a:ext cx="2484244" cy="999761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45E36F3B-B7A4-46CD-9877-F54193ACA544}"/>
                </a:ext>
              </a:extLst>
            </p:cNvPr>
            <p:cNvSpPr txBox="1"/>
            <p:nvPr/>
          </p:nvSpPr>
          <p:spPr>
            <a:xfrm>
              <a:off x="943023" y="3939931"/>
              <a:ext cx="23907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/>
                <a:t>1. Recorridos por el área de producción.</a:t>
              </a: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8186136F-B6C5-4191-A867-6ADC8359F6D9}"/>
              </a:ext>
            </a:extLst>
          </p:cNvPr>
          <p:cNvGrpSpPr/>
          <p:nvPr/>
        </p:nvGrpSpPr>
        <p:grpSpPr>
          <a:xfrm>
            <a:off x="2386444" y="4115361"/>
            <a:ext cx="2484244" cy="999761"/>
            <a:chOff x="896265" y="3752348"/>
            <a:chExt cx="2484244" cy="999761"/>
          </a:xfrm>
        </p:grpSpPr>
        <p:sp>
          <p:nvSpPr>
            <p:cNvPr id="33" name="Rectángulo: esquinas redondeadas 32">
              <a:extLst>
                <a:ext uri="{FF2B5EF4-FFF2-40B4-BE49-F238E27FC236}">
                  <a16:creationId xmlns:a16="http://schemas.microsoft.com/office/drawing/2014/main" id="{B6B8FFAE-5A37-44EC-ADCD-F1A0C7EEF336}"/>
                </a:ext>
              </a:extLst>
            </p:cNvPr>
            <p:cNvSpPr/>
            <p:nvPr/>
          </p:nvSpPr>
          <p:spPr>
            <a:xfrm>
              <a:off x="896265" y="3752348"/>
              <a:ext cx="2484244" cy="999761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1ECA5BF5-FA73-46F2-8445-9F62CD85E207}"/>
                </a:ext>
              </a:extLst>
            </p:cNvPr>
            <p:cNvSpPr txBox="1"/>
            <p:nvPr/>
          </p:nvSpPr>
          <p:spPr>
            <a:xfrm>
              <a:off x="943023" y="3939931"/>
              <a:ext cx="23907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/>
                <a:t>2. Entrevistas a supervisores.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37F07822-EE3A-4584-B111-CF36E55F3BC5}"/>
              </a:ext>
            </a:extLst>
          </p:cNvPr>
          <p:cNvGrpSpPr/>
          <p:nvPr/>
        </p:nvGrpSpPr>
        <p:grpSpPr>
          <a:xfrm>
            <a:off x="3963724" y="5472447"/>
            <a:ext cx="2484244" cy="999761"/>
            <a:chOff x="896265" y="3752348"/>
            <a:chExt cx="2484244" cy="999761"/>
          </a:xfrm>
        </p:grpSpPr>
        <p:sp>
          <p:nvSpPr>
            <p:cNvPr id="36" name="Rectángulo: esquinas redondeadas 35">
              <a:extLst>
                <a:ext uri="{FF2B5EF4-FFF2-40B4-BE49-F238E27FC236}">
                  <a16:creationId xmlns:a16="http://schemas.microsoft.com/office/drawing/2014/main" id="{002B1981-F599-45B5-842C-D3A8AC2CC310}"/>
                </a:ext>
              </a:extLst>
            </p:cNvPr>
            <p:cNvSpPr/>
            <p:nvPr/>
          </p:nvSpPr>
          <p:spPr>
            <a:xfrm>
              <a:off x="896265" y="3752348"/>
              <a:ext cx="2484244" cy="999761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2F1358B3-64C9-42C6-994B-C42D51138A05}"/>
                </a:ext>
              </a:extLst>
            </p:cNvPr>
            <p:cNvSpPr txBox="1"/>
            <p:nvPr/>
          </p:nvSpPr>
          <p:spPr>
            <a:xfrm>
              <a:off x="943023" y="3939931"/>
              <a:ext cx="23907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/>
                <a:t>3. Entrevistas a personal operativo.</a:t>
              </a:r>
            </a:p>
          </p:txBody>
        </p:sp>
      </p:grpSp>
      <p:cxnSp>
        <p:nvCxnSpPr>
          <p:cNvPr id="45" name="Conector: angular 44">
            <a:extLst>
              <a:ext uri="{FF2B5EF4-FFF2-40B4-BE49-F238E27FC236}">
                <a16:creationId xmlns:a16="http://schemas.microsoft.com/office/drawing/2014/main" id="{3A0DA7FA-7104-45ED-AA5A-CBAE92AF356E}"/>
              </a:ext>
            </a:extLst>
          </p:cNvPr>
          <p:cNvCxnSpPr>
            <a:stCxn id="24" idx="2"/>
            <a:endCxn id="33" idx="1"/>
          </p:cNvCxnSpPr>
          <p:nvPr/>
        </p:nvCxnSpPr>
        <p:spPr>
          <a:xfrm rot="16200000" flipH="1">
            <a:off x="1787828" y="4016626"/>
            <a:ext cx="834874" cy="36235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Conector: angular 60">
            <a:extLst>
              <a:ext uri="{FF2B5EF4-FFF2-40B4-BE49-F238E27FC236}">
                <a16:creationId xmlns:a16="http://schemas.microsoft.com/office/drawing/2014/main" id="{2152AA30-24D3-40C5-9C36-CAD4B3AD947D}"/>
              </a:ext>
            </a:extLst>
          </p:cNvPr>
          <p:cNvCxnSpPr>
            <a:stCxn id="33" idx="2"/>
            <a:endCxn id="36" idx="1"/>
          </p:cNvCxnSpPr>
          <p:nvPr/>
        </p:nvCxnSpPr>
        <p:spPr>
          <a:xfrm rot="16200000" flipH="1">
            <a:off x="3367542" y="5376146"/>
            <a:ext cx="857206" cy="335158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62" name="Grupo 61">
            <a:extLst>
              <a:ext uri="{FF2B5EF4-FFF2-40B4-BE49-F238E27FC236}">
                <a16:creationId xmlns:a16="http://schemas.microsoft.com/office/drawing/2014/main" id="{6D74C581-056F-457E-82E1-0E5A86D065E5}"/>
              </a:ext>
            </a:extLst>
          </p:cNvPr>
          <p:cNvGrpSpPr/>
          <p:nvPr/>
        </p:nvGrpSpPr>
        <p:grpSpPr>
          <a:xfrm>
            <a:off x="5046519" y="2780607"/>
            <a:ext cx="2484244" cy="999761"/>
            <a:chOff x="896265" y="3752348"/>
            <a:chExt cx="2484244" cy="999761"/>
          </a:xfrm>
        </p:grpSpPr>
        <p:sp>
          <p:nvSpPr>
            <p:cNvPr id="63" name="Rectángulo: esquinas redondeadas 62">
              <a:extLst>
                <a:ext uri="{FF2B5EF4-FFF2-40B4-BE49-F238E27FC236}">
                  <a16:creationId xmlns:a16="http://schemas.microsoft.com/office/drawing/2014/main" id="{B12C834B-E90F-426A-8737-0D30399FE60E}"/>
                </a:ext>
              </a:extLst>
            </p:cNvPr>
            <p:cNvSpPr/>
            <p:nvPr/>
          </p:nvSpPr>
          <p:spPr>
            <a:xfrm>
              <a:off x="896265" y="3752348"/>
              <a:ext cx="2484244" cy="999761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4" name="CuadroTexto 63">
              <a:extLst>
                <a:ext uri="{FF2B5EF4-FFF2-40B4-BE49-F238E27FC236}">
                  <a16:creationId xmlns:a16="http://schemas.microsoft.com/office/drawing/2014/main" id="{BBFA7F70-3597-47A9-90CE-EDEB673D81C0}"/>
                </a:ext>
              </a:extLst>
            </p:cNvPr>
            <p:cNvSpPr txBox="1"/>
            <p:nvPr/>
          </p:nvSpPr>
          <p:spPr>
            <a:xfrm>
              <a:off x="943023" y="3939931"/>
              <a:ext cx="23907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/>
                <a:t>4. Definir línea de producción objetivo.</a:t>
              </a:r>
            </a:p>
          </p:txBody>
        </p:sp>
      </p:grpSp>
      <p:grpSp>
        <p:nvGrpSpPr>
          <p:cNvPr id="65" name="Grupo 64">
            <a:extLst>
              <a:ext uri="{FF2B5EF4-FFF2-40B4-BE49-F238E27FC236}">
                <a16:creationId xmlns:a16="http://schemas.microsoft.com/office/drawing/2014/main" id="{D66A968D-AB59-4477-91F5-C2C6DE837ACF}"/>
              </a:ext>
            </a:extLst>
          </p:cNvPr>
          <p:cNvGrpSpPr/>
          <p:nvPr/>
        </p:nvGrpSpPr>
        <p:grpSpPr>
          <a:xfrm>
            <a:off x="6650998" y="4115361"/>
            <a:ext cx="2484244" cy="999761"/>
            <a:chOff x="896265" y="3752348"/>
            <a:chExt cx="2484244" cy="999761"/>
          </a:xfrm>
        </p:grpSpPr>
        <p:sp>
          <p:nvSpPr>
            <p:cNvPr id="66" name="Rectángulo: esquinas redondeadas 65">
              <a:extLst>
                <a:ext uri="{FF2B5EF4-FFF2-40B4-BE49-F238E27FC236}">
                  <a16:creationId xmlns:a16="http://schemas.microsoft.com/office/drawing/2014/main" id="{AEBDA60F-DB19-4B19-9A49-5C6D2E710AA5}"/>
                </a:ext>
              </a:extLst>
            </p:cNvPr>
            <p:cNvSpPr/>
            <p:nvPr/>
          </p:nvSpPr>
          <p:spPr>
            <a:xfrm>
              <a:off x="896265" y="3752348"/>
              <a:ext cx="2484244" cy="999761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7" name="CuadroTexto 66">
              <a:extLst>
                <a:ext uri="{FF2B5EF4-FFF2-40B4-BE49-F238E27FC236}">
                  <a16:creationId xmlns:a16="http://schemas.microsoft.com/office/drawing/2014/main" id="{14138871-2599-41C0-81F6-3B05AA5CA8D9}"/>
                </a:ext>
              </a:extLst>
            </p:cNvPr>
            <p:cNvSpPr txBox="1"/>
            <p:nvPr/>
          </p:nvSpPr>
          <p:spPr>
            <a:xfrm>
              <a:off x="943023" y="3939931"/>
              <a:ext cx="23907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/>
                <a:t>5. Mapear la situación actual.</a:t>
              </a:r>
            </a:p>
          </p:txBody>
        </p:sp>
      </p:grpSp>
      <p:grpSp>
        <p:nvGrpSpPr>
          <p:cNvPr id="68" name="Grupo 67">
            <a:extLst>
              <a:ext uri="{FF2B5EF4-FFF2-40B4-BE49-F238E27FC236}">
                <a16:creationId xmlns:a16="http://schemas.microsoft.com/office/drawing/2014/main" id="{C0CBA110-6348-43D3-BFC5-553144173087}"/>
              </a:ext>
            </a:extLst>
          </p:cNvPr>
          <p:cNvGrpSpPr/>
          <p:nvPr/>
        </p:nvGrpSpPr>
        <p:grpSpPr>
          <a:xfrm>
            <a:off x="8228278" y="5472447"/>
            <a:ext cx="2484244" cy="999761"/>
            <a:chOff x="896265" y="3752348"/>
            <a:chExt cx="2484244" cy="999761"/>
          </a:xfrm>
        </p:grpSpPr>
        <p:sp>
          <p:nvSpPr>
            <p:cNvPr id="69" name="Rectángulo: esquinas redondeadas 68">
              <a:extLst>
                <a:ext uri="{FF2B5EF4-FFF2-40B4-BE49-F238E27FC236}">
                  <a16:creationId xmlns:a16="http://schemas.microsoft.com/office/drawing/2014/main" id="{F9556752-425A-4E9B-AC3E-886D7356D57F}"/>
                </a:ext>
              </a:extLst>
            </p:cNvPr>
            <p:cNvSpPr/>
            <p:nvPr/>
          </p:nvSpPr>
          <p:spPr>
            <a:xfrm>
              <a:off x="896265" y="3752348"/>
              <a:ext cx="2484244" cy="999761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0" name="CuadroTexto 69">
              <a:extLst>
                <a:ext uri="{FF2B5EF4-FFF2-40B4-BE49-F238E27FC236}">
                  <a16:creationId xmlns:a16="http://schemas.microsoft.com/office/drawing/2014/main" id="{2FB35162-D399-4765-B6B8-3F256C72B9C5}"/>
                </a:ext>
              </a:extLst>
            </p:cNvPr>
            <p:cNvSpPr txBox="1"/>
            <p:nvPr/>
          </p:nvSpPr>
          <p:spPr>
            <a:xfrm>
              <a:off x="943023" y="3828779"/>
              <a:ext cx="23907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/>
                <a:t>6. Seleccionar procesos con mayor área de oportunidad.</a:t>
              </a:r>
            </a:p>
          </p:txBody>
        </p:sp>
      </p:grpSp>
      <p:cxnSp>
        <p:nvCxnSpPr>
          <p:cNvPr id="71" name="Conector: angular 70">
            <a:extLst>
              <a:ext uri="{FF2B5EF4-FFF2-40B4-BE49-F238E27FC236}">
                <a16:creationId xmlns:a16="http://schemas.microsoft.com/office/drawing/2014/main" id="{B5810E58-C777-421D-9388-F6459E725520}"/>
              </a:ext>
            </a:extLst>
          </p:cNvPr>
          <p:cNvCxnSpPr>
            <a:stCxn id="63" idx="2"/>
            <a:endCxn id="66" idx="1"/>
          </p:cNvCxnSpPr>
          <p:nvPr/>
        </p:nvCxnSpPr>
        <p:spPr>
          <a:xfrm rot="16200000" flipH="1">
            <a:off x="6052382" y="4016626"/>
            <a:ext cx="834874" cy="36235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Conector: angular 71">
            <a:extLst>
              <a:ext uri="{FF2B5EF4-FFF2-40B4-BE49-F238E27FC236}">
                <a16:creationId xmlns:a16="http://schemas.microsoft.com/office/drawing/2014/main" id="{18825FD9-94A7-4325-9632-9A1B743762DE}"/>
              </a:ext>
            </a:extLst>
          </p:cNvPr>
          <p:cNvCxnSpPr>
            <a:stCxn id="66" idx="2"/>
            <a:endCxn id="69" idx="1"/>
          </p:cNvCxnSpPr>
          <p:nvPr/>
        </p:nvCxnSpPr>
        <p:spPr>
          <a:xfrm rot="16200000" flipH="1">
            <a:off x="7632096" y="5376146"/>
            <a:ext cx="857206" cy="335158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4F2BC95-DF24-4ED2-A124-58D9412B96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52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44"/>
    </mc:Choice>
    <mc:Fallback xmlns="">
      <p:transition spd="slow" advTm="318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F80A318-08EB-D246-8F9C-ECC29F927F5C}"/>
              </a:ext>
            </a:extLst>
          </p:cNvPr>
          <p:cNvSpPr txBox="1">
            <a:spLocks/>
          </p:cNvSpPr>
          <p:nvPr/>
        </p:nvSpPr>
        <p:spPr>
          <a:xfrm>
            <a:off x="1585529" y="181485"/>
            <a:ext cx="8887691" cy="6212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METODOLOGÍA</a:t>
            </a:r>
            <a:endParaRPr lang="es-MX" sz="3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B4E498F-93CF-A8A6-3DDD-25E046637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160" y="105174"/>
            <a:ext cx="1165322" cy="115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upo 28">
            <a:extLst>
              <a:ext uri="{FF2B5EF4-FFF2-40B4-BE49-F238E27FC236}">
                <a16:creationId xmlns:a16="http://schemas.microsoft.com/office/drawing/2014/main" id="{84FB5A33-7497-4FFF-A65F-86CA1C2DE63C}"/>
              </a:ext>
            </a:extLst>
          </p:cNvPr>
          <p:cNvGrpSpPr/>
          <p:nvPr/>
        </p:nvGrpSpPr>
        <p:grpSpPr>
          <a:xfrm>
            <a:off x="4053270" y="973395"/>
            <a:ext cx="4085457" cy="869668"/>
            <a:chOff x="896265" y="3752348"/>
            <a:chExt cx="2484244" cy="999761"/>
          </a:xfrm>
        </p:grpSpPr>
        <p:sp>
          <p:nvSpPr>
            <p:cNvPr id="30" name="Rectángulo: esquinas redondeadas 29">
              <a:extLst>
                <a:ext uri="{FF2B5EF4-FFF2-40B4-BE49-F238E27FC236}">
                  <a16:creationId xmlns:a16="http://schemas.microsoft.com/office/drawing/2014/main" id="{EC388708-460F-495B-8D78-4E9228F2AA67}"/>
                </a:ext>
              </a:extLst>
            </p:cNvPr>
            <p:cNvSpPr/>
            <p:nvPr/>
          </p:nvSpPr>
          <p:spPr>
            <a:xfrm>
              <a:off x="896265" y="3752348"/>
              <a:ext cx="2484244" cy="999761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s-MX"/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74B38BCF-5DDE-4CC4-9F30-A27D7311DCBD}"/>
                </a:ext>
              </a:extLst>
            </p:cNvPr>
            <p:cNvSpPr txBox="1"/>
            <p:nvPr/>
          </p:nvSpPr>
          <p:spPr>
            <a:xfrm>
              <a:off x="943023" y="3939931"/>
              <a:ext cx="2390727" cy="594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/>
                <a:t>1. Recorridos por el área de producción.</a:t>
              </a:r>
            </a:p>
          </p:txBody>
        </p:sp>
      </p:grp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BD5B8C2F-11FF-4996-AE79-789B841C45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788083"/>
              </p:ext>
            </p:extLst>
          </p:nvPr>
        </p:nvGraphicFramePr>
        <p:xfrm>
          <a:off x="3008434" y="2262170"/>
          <a:ext cx="6175131" cy="4289110"/>
        </p:xfrm>
        <a:graphic>
          <a:graphicData uri="http://schemas.openxmlformats.org/drawingml/2006/table">
            <a:tbl>
              <a:tblPr firstRow="1" firstCol="1" bandRow="1"/>
              <a:tblGrid>
                <a:gridCol w="2095501">
                  <a:extLst>
                    <a:ext uri="{9D8B030D-6E8A-4147-A177-3AD203B41FA5}">
                      <a16:colId xmlns:a16="http://schemas.microsoft.com/office/drawing/2014/main" val="1848203641"/>
                    </a:ext>
                  </a:extLst>
                </a:gridCol>
                <a:gridCol w="4079630">
                  <a:extLst>
                    <a:ext uri="{9D8B030D-6E8A-4147-A177-3AD203B41FA5}">
                      <a16:colId xmlns:a16="http://schemas.microsoft.com/office/drawing/2014/main" val="3941114300"/>
                    </a:ext>
                  </a:extLst>
                </a:gridCol>
              </a:tblGrid>
              <a:tr h="2462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4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Línea de producción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4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Áreas de oportunidad detectadas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383716"/>
                  </a:ext>
                </a:extLst>
              </a:tr>
              <a:tr h="8056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LP1</a:t>
                      </a:r>
                      <a:endParaRPr lang="es-MX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Generación de </a:t>
                      </a:r>
                      <a:r>
                        <a:rPr lang="es-ES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scrap</a:t>
                      </a: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s-MX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Falta de orden en las estaciones de trabajo.</a:t>
                      </a:r>
                      <a:endParaRPr lang="es-MX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Paros de máquinas no programados.</a:t>
                      </a:r>
                      <a:endParaRPr lang="es-MX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038201"/>
                  </a:ext>
                </a:extLst>
              </a:tr>
              <a:tr h="10853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LP2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Generación de </a:t>
                      </a:r>
                      <a:r>
                        <a:rPr lang="es-ES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scrap.</a:t>
                      </a:r>
                      <a:endParaRPr lang="es-MX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Exceso de inventario entre proceso.</a:t>
                      </a:r>
                      <a:endParaRPr lang="es-MX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Tiempos grandes de </a:t>
                      </a:r>
                      <a:r>
                        <a:rPr lang="es-ES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set up</a:t>
                      </a: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s-MX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Instrucciones de trabajo ambiguas.</a:t>
                      </a:r>
                      <a:endParaRPr lang="es-MX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479806"/>
                  </a:ext>
                </a:extLst>
              </a:tr>
              <a:tr h="8056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LP3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Defectos de acabado en el producto.</a:t>
                      </a:r>
                      <a:endParaRPr lang="es-MX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Mala distribución del área de trabajo.</a:t>
                      </a:r>
                      <a:endParaRPr lang="es-MX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Generación de </a:t>
                      </a:r>
                      <a:r>
                        <a:rPr lang="es-ES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scrap.</a:t>
                      </a: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                        </a:t>
                      </a:r>
                      <a:endParaRPr lang="es-MX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486305"/>
                  </a:ext>
                </a:extLst>
              </a:tr>
              <a:tr h="8056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LP4</a:t>
                      </a:r>
                      <a:endParaRPr lang="es-MX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Paros de máquinas no programados.</a:t>
                      </a:r>
                      <a:endParaRPr lang="es-MX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Espacio reducido para movimientos de material.</a:t>
                      </a:r>
                      <a:endParaRPr lang="es-MX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s-E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Generación de </a:t>
                      </a:r>
                      <a:r>
                        <a:rPr lang="es-ES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scrap.</a:t>
                      </a:r>
                      <a:endParaRPr lang="es-MX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465499"/>
                  </a:ext>
                </a:extLst>
              </a:tr>
            </a:tbl>
          </a:graphicData>
        </a:graphic>
      </p:graphicFrame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F50CD5B-5F32-40C8-A1DE-8B9679BB6E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74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829"/>
    </mc:Choice>
    <mc:Fallback xmlns="">
      <p:transition spd="slow" advTm="728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F80A318-08EB-D246-8F9C-ECC29F927F5C}"/>
              </a:ext>
            </a:extLst>
          </p:cNvPr>
          <p:cNvSpPr txBox="1">
            <a:spLocks/>
          </p:cNvSpPr>
          <p:nvPr/>
        </p:nvSpPr>
        <p:spPr>
          <a:xfrm>
            <a:off x="1585529" y="181485"/>
            <a:ext cx="8887691" cy="6212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METODOLOGÍA</a:t>
            </a:r>
            <a:endParaRPr lang="es-MX" sz="3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B4E498F-93CF-A8A6-3DDD-25E046637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160" y="105174"/>
            <a:ext cx="1165322" cy="115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8B50172D-8DF4-45C8-93EF-9039B4E8AE77}"/>
              </a:ext>
            </a:extLst>
          </p:cNvPr>
          <p:cNvGrpSpPr/>
          <p:nvPr/>
        </p:nvGrpSpPr>
        <p:grpSpPr>
          <a:xfrm>
            <a:off x="4524920" y="825709"/>
            <a:ext cx="3142159" cy="963802"/>
            <a:chOff x="896265" y="3752348"/>
            <a:chExt cx="2484244" cy="999761"/>
          </a:xfrm>
        </p:grpSpPr>
        <p:sp>
          <p:nvSpPr>
            <p:cNvPr id="6" name="Rectángulo: esquinas redondeadas 5">
              <a:extLst>
                <a:ext uri="{FF2B5EF4-FFF2-40B4-BE49-F238E27FC236}">
                  <a16:creationId xmlns:a16="http://schemas.microsoft.com/office/drawing/2014/main" id="{5FB186EF-94EA-450D-A102-1487E6B7339E}"/>
                </a:ext>
              </a:extLst>
            </p:cNvPr>
            <p:cNvSpPr/>
            <p:nvPr/>
          </p:nvSpPr>
          <p:spPr>
            <a:xfrm>
              <a:off x="896265" y="3752348"/>
              <a:ext cx="2484244" cy="999761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238C8519-BCD9-411F-BE4C-5F3B30B43D85}"/>
                </a:ext>
              </a:extLst>
            </p:cNvPr>
            <p:cNvSpPr txBox="1"/>
            <p:nvPr/>
          </p:nvSpPr>
          <p:spPr>
            <a:xfrm>
              <a:off x="943023" y="3939931"/>
              <a:ext cx="23907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/>
                <a:t>2. Entrevistas a supervisores.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B421ABF8-4926-43B1-8B36-F182BD0E9B8F}"/>
              </a:ext>
            </a:extLst>
          </p:cNvPr>
          <p:cNvSpPr txBox="1"/>
          <p:nvPr/>
        </p:nvSpPr>
        <p:spPr>
          <a:xfrm>
            <a:off x="1473002" y="2665728"/>
            <a:ext cx="9626407" cy="3366563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Fallas en máquina por mala práctica de mantenimiento autónomo.</a:t>
            </a:r>
            <a:endParaRPr lang="es-MX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Desajustes en máquinas por herramienta en mal estado.</a:t>
            </a:r>
            <a:endParaRPr lang="es-MX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Tiempos excesivamente largos en ajustes y preparación de máquinas.</a:t>
            </a:r>
            <a:endParaRPr lang="es-MX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Generación de </a:t>
            </a:r>
            <a:r>
              <a:rPr lang="es-E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scrap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por desajustes de maquinaría y por falta de capacitación de personal.</a:t>
            </a:r>
            <a:endParaRPr lang="es-MX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Falta de control e inspección de defectos en los procesos.</a:t>
            </a:r>
            <a:endParaRPr lang="es-MX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Falta de herramienta para realizar los ajustes y pérdida de tiempo en ir por la herramienta.</a:t>
            </a:r>
            <a:endParaRPr lang="es-MX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Exceso de inventario entre procesos ocasionando espacios más reducidos entre las áreas de trabajo.</a:t>
            </a:r>
            <a:endParaRPr lang="es-MX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Baja productividad del operador generado por la fatiga y tedio de su trabajo.</a:t>
            </a:r>
            <a:endParaRPr lang="es-MX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C4CA595-C8F0-4FAA-97AE-528CD29EFE57}"/>
              </a:ext>
            </a:extLst>
          </p:cNvPr>
          <p:cNvSpPr txBox="1"/>
          <p:nvPr/>
        </p:nvSpPr>
        <p:spPr>
          <a:xfrm>
            <a:off x="1473002" y="2042953"/>
            <a:ext cx="5138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/>
              <a:t>Resumen de las entrevistas realizadas: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2459786F-D48D-407F-B094-4D7F6E9AB2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47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241"/>
    </mc:Choice>
    <mc:Fallback xmlns="">
      <p:transition spd="slow" advTm="822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F80A318-08EB-D246-8F9C-ECC29F927F5C}"/>
              </a:ext>
            </a:extLst>
          </p:cNvPr>
          <p:cNvSpPr txBox="1">
            <a:spLocks/>
          </p:cNvSpPr>
          <p:nvPr/>
        </p:nvSpPr>
        <p:spPr>
          <a:xfrm>
            <a:off x="1585529" y="181485"/>
            <a:ext cx="8887691" cy="6212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METODOLOGÍA</a:t>
            </a:r>
            <a:endParaRPr lang="es-MX" sz="3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B4E498F-93CF-A8A6-3DDD-25E046637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160" y="105174"/>
            <a:ext cx="1165322" cy="115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1C0931CF-AD46-4B23-BA3E-466F99B64302}"/>
              </a:ext>
            </a:extLst>
          </p:cNvPr>
          <p:cNvGrpSpPr/>
          <p:nvPr/>
        </p:nvGrpSpPr>
        <p:grpSpPr>
          <a:xfrm>
            <a:off x="4241094" y="924232"/>
            <a:ext cx="3576560" cy="850669"/>
            <a:chOff x="896265" y="3752348"/>
            <a:chExt cx="2484244" cy="999761"/>
          </a:xfrm>
        </p:grpSpPr>
        <p:sp>
          <p:nvSpPr>
            <p:cNvPr id="6" name="Rectángulo: esquinas redondeadas 5">
              <a:extLst>
                <a:ext uri="{FF2B5EF4-FFF2-40B4-BE49-F238E27FC236}">
                  <a16:creationId xmlns:a16="http://schemas.microsoft.com/office/drawing/2014/main" id="{AA19B19A-D1D5-4D44-B5C4-823858503D8D}"/>
                </a:ext>
              </a:extLst>
            </p:cNvPr>
            <p:cNvSpPr/>
            <p:nvPr/>
          </p:nvSpPr>
          <p:spPr>
            <a:xfrm>
              <a:off x="896265" y="3752348"/>
              <a:ext cx="2484244" cy="999761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s-MX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BEAC4C8D-A347-4521-838C-46CC88B6953E}"/>
                </a:ext>
              </a:extLst>
            </p:cNvPr>
            <p:cNvSpPr txBox="1"/>
            <p:nvPr/>
          </p:nvSpPr>
          <p:spPr>
            <a:xfrm>
              <a:off x="943023" y="3939931"/>
              <a:ext cx="23907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MX" dirty="0"/>
                <a:t>3. Entrevistas a personal operativo.</a:t>
              </a:r>
            </a:p>
          </p:txBody>
        </p:sp>
      </p:grp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3FD17CE5-D33C-45B4-9820-D63AE1AF6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410241"/>
              </p:ext>
            </p:extLst>
          </p:nvPr>
        </p:nvGraphicFramePr>
        <p:xfrm>
          <a:off x="2426862" y="3068159"/>
          <a:ext cx="7338275" cy="3160395"/>
        </p:xfrm>
        <a:graphic>
          <a:graphicData uri="http://schemas.openxmlformats.org/drawingml/2006/table">
            <a:tbl>
              <a:tblPr firstRow="1" firstCol="1" bandRow="1"/>
              <a:tblGrid>
                <a:gridCol w="1331785">
                  <a:extLst>
                    <a:ext uri="{9D8B030D-6E8A-4147-A177-3AD203B41FA5}">
                      <a16:colId xmlns:a16="http://schemas.microsoft.com/office/drawing/2014/main" val="3604723296"/>
                    </a:ext>
                  </a:extLst>
                </a:gridCol>
                <a:gridCol w="6006490">
                  <a:extLst>
                    <a:ext uri="{9D8B030D-6E8A-4147-A177-3AD203B41FA5}">
                      <a16:colId xmlns:a16="http://schemas.microsoft.com/office/drawing/2014/main" val="42765525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MX" sz="1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Proceso</a:t>
                      </a:r>
                      <a:endParaRPr lang="es-MX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MX" sz="1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Áreas de oportunidad</a:t>
                      </a:r>
                      <a:endParaRPr lang="es-MX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9468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Prensado.</a:t>
                      </a:r>
                      <a:endParaRPr lang="es-MX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Malformaciones en la materia prima, generando más de un ciclo en su proceso.</a:t>
                      </a:r>
                      <a:endParaRPr lang="es-MX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Cambios de troquel largos por falta de herramienta adecuada.</a:t>
                      </a:r>
                      <a:endParaRPr lang="es-MX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Falta de depósito de materia prima.</a:t>
                      </a:r>
                      <a:endParaRPr lang="es-MX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4473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MX" sz="16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Off line.</a:t>
                      </a:r>
                      <a:endParaRPr lang="es-MX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Desajuste en máquinas que a su vez ocasiona </a:t>
                      </a:r>
                      <a:r>
                        <a:rPr lang="es-MX" sz="1600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scrap</a:t>
                      </a: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s-MX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Grandes tiempos de preparación de máquinas.</a:t>
                      </a:r>
                      <a:endParaRPr lang="es-MX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Paros no programados.</a:t>
                      </a:r>
                      <a:endParaRPr lang="es-MX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s-MX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Falta de control e inspección de defectos en proceso.</a:t>
                      </a:r>
                      <a:endParaRPr lang="es-MX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142349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B5C39E8E-6B62-4B81-A9DB-DE5D5CC35BE8}"/>
              </a:ext>
            </a:extLst>
          </p:cNvPr>
          <p:cNvSpPr txBox="1"/>
          <p:nvPr/>
        </p:nvSpPr>
        <p:spPr>
          <a:xfrm>
            <a:off x="1909856" y="2095977"/>
            <a:ext cx="8239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/>
              <a:t>Fragmento de la tabla realizada para las áreas de oportunidad detectadas por proceso: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C51C6AF1-7F25-41BB-A08F-A4CEEAEA39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4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953"/>
    </mc:Choice>
    <mc:Fallback xmlns="">
      <p:transition spd="slow" advTm="849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F80A318-08EB-D246-8F9C-ECC29F927F5C}"/>
              </a:ext>
            </a:extLst>
          </p:cNvPr>
          <p:cNvSpPr txBox="1">
            <a:spLocks/>
          </p:cNvSpPr>
          <p:nvPr/>
        </p:nvSpPr>
        <p:spPr>
          <a:xfrm>
            <a:off x="1585529" y="181485"/>
            <a:ext cx="8887691" cy="6212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METODOLOGÍA</a:t>
            </a:r>
            <a:endParaRPr lang="es-MX" sz="3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B4E498F-93CF-A8A6-3DDD-25E046637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160" y="105174"/>
            <a:ext cx="1165322" cy="115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E1175E5C-7AEC-4537-9DCE-462F2796AED6}"/>
              </a:ext>
            </a:extLst>
          </p:cNvPr>
          <p:cNvGrpSpPr/>
          <p:nvPr/>
        </p:nvGrpSpPr>
        <p:grpSpPr>
          <a:xfrm>
            <a:off x="3869797" y="946282"/>
            <a:ext cx="4319154" cy="621234"/>
            <a:chOff x="896265" y="3752348"/>
            <a:chExt cx="2484244" cy="999761"/>
          </a:xfrm>
        </p:grpSpPr>
        <p:sp>
          <p:nvSpPr>
            <p:cNvPr id="6" name="Rectángulo: esquinas redondeadas 5">
              <a:extLst>
                <a:ext uri="{FF2B5EF4-FFF2-40B4-BE49-F238E27FC236}">
                  <a16:creationId xmlns:a16="http://schemas.microsoft.com/office/drawing/2014/main" id="{8792463F-BE1A-41D0-8B64-0F1C5B6E17F0}"/>
                </a:ext>
              </a:extLst>
            </p:cNvPr>
            <p:cNvSpPr/>
            <p:nvPr/>
          </p:nvSpPr>
          <p:spPr>
            <a:xfrm>
              <a:off x="896265" y="3752348"/>
              <a:ext cx="2484244" cy="999761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0C22487-42D0-4920-A2A0-54A64F5807CB}"/>
                </a:ext>
              </a:extLst>
            </p:cNvPr>
            <p:cNvSpPr txBox="1"/>
            <p:nvPr/>
          </p:nvSpPr>
          <p:spPr>
            <a:xfrm>
              <a:off x="943023" y="3939931"/>
              <a:ext cx="23907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/>
                <a:t>4. Definir línea de producción objetivo.</a:t>
              </a:r>
            </a:p>
          </p:txBody>
        </p:sp>
      </p:grpSp>
      <p:pic>
        <p:nvPicPr>
          <p:cNvPr id="113" name="Imagen 112">
            <a:extLst>
              <a:ext uri="{FF2B5EF4-FFF2-40B4-BE49-F238E27FC236}">
                <a16:creationId xmlns:a16="http://schemas.microsoft.com/office/drawing/2014/main" id="{D282FD12-4447-483D-8822-2386507228D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705" t="37077" r="15795" b="14819"/>
          <a:stretch/>
        </p:blipFill>
        <p:spPr>
          <a:xfrm>
            <a:off x="2659106" y="2332315"/>
            <a:ext cx="6740536" cy="4344200"/>
          </a:xfrm>
          <a:prstGeom prst="rect">
            <a:avLst/>
          </a:prstGeom>
        </p:spPr>
      </p:pic>
      <p:sp>
        <p:nvSpPr>
          <p:cNvPr id="114" name="CuadroTexto 113">
            <a:extLst>
              <a:ext uri="{FF2B5EF4-FFF2-40B4-BE49-F238E27FC236}">
                <a16:creationId xmlns:a16="http://schemas.microsoft.com/office/drawing/2014/main" id="{0E33A2D7-6AEF-4DE1-AA92-376BA1EF5D39}"/>
              </a:ext>
            </a:extLst>
          </p:cNvPr>
          <p:cNvSpPr txBox="1"/>
          <p:nvPr/>
        </p:nvSpPr>
        <p:spPr>
          <a:xfrm>
            <a:off x="1976483" y="1749860"/>
            <a:ext cx="8239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/>
              <a:t>Aplicación del método por puntos, donde se seleccionó la línea LP 2.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0BD73F6-7BAA-4BBB-935C-B8CE5E9363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80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388"/>
    </mc:Choice>
    <mc:Fallback xmlns="">
      <p:transition spd="slow" advTm="1203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F80A318-08EB-D246-8F9C-ECC29F927F5C}"/>
              </a:ext>
            </a:extLst>
          </p:cNvPr>
          <p:cNvSpPr txBox="1">
            <a:spLocks/>
          </p:cNvSpPr>
          <p:nvPr/>
        </p:nvSpPr>
        <p:spPr>
          <a:xfrm>
            <a:off x="1585529" y="181485"/>
            <a:ext cx="8887691" cy="6212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METODOLOGÍA</a:t>
            </a:r>
            <a:endParaRPr lang="es-MX" sz="3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B4E498F-93CF-A8A6-3DDD-25E046637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160" y="105174"/>
            <a:ext cx="1165322" cy="115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1F104DBE-5FF1-43BE-A6B2-08EEE90CD2A9}"/>
              </a:ext>
            </a:extLst>
          </p:cNvPr>
          <p:cNvGrpSpPr/>
          <p:nvPr/>
        </p:nvGrpSpPr>
        <p:grpSpPr>
          <a:xfrm>
            <a:off x="4045936" y="946282"/>
            <a:ext cx="4100128" cy="621234"/>
            <a:chOff x="896265" y="3752348"/>
            <a:chExt cx="2484244" cy="999761"/>
          </a:xfrm>
        </p:grpSpPr>
        <p:sp>
          <p:nvSpPr>
            <p:cNvPr id="6" name="Rectángulo: esquinas redondeadas 5">
              <a:extLst>
                <a:ext uri="{FF2B5EF4-FFF2-40B4-BE49-F238E27FC236}">
                  <a16:creationId xmlns:a16="http://schemas.microsoft.com/office/drawing/2014/main" id="{C8905E33-506C-4725-9007-BF7E6F02C895}"/>
                </a:ext>
              </a:extLst>
            </p:cNvPr>
            <p:cNvSpPr/>
            <p:nvPr/>
          </p:nvSpPr>
          <p:spPr>
            <a:xfrm>
              <a:off x="896265" y="3752348"/>
              <a:ext cx="2484244" cy="999761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93990B6-31C8-48A9-B3A0-D4A8D40A3B61}"/>
                </a:ext>
              </a:extLst>
            </p:cNvPr>
            <p:cNvSpPr txBox="1"/>
            <p:nvPr/>
          </p:nvSpPr>
          <p:spPr>
            <a:xfrm>
              <a:off x="943023" y="3939931"/>
              <a:ext cx="23907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/>
                <a:t>5. Mapear la situación actual.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87BD1F8F-8F8E-4790-9E8D-0B1B51862490}"/>
              </a:ext>
            </a:extLst>
          </p:cNvPr>
          <p:cNvSpPr txBox="1"/>
          <p:nvPr/>
        </p:nvSpPr>
        <p:spPr>
          <a:xfrm>
            <a:off x="1972890" y="1914344"/>
            <a:ext cx="77807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dirty="0"/>
              <a:t>Aplicación del VSM para plasmar la situación actual de la línea, así como identificar áreas de oportunidad críticas en la cadena de valor.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180E3348-7F3C-463D-9E6B-07DFF8D7AE90}"/>
              </a:ext>
            </a:extLst>
          </p:cNvPr>
          <p:cNvGrpSpPr/>
          <p:nvPr/>
        </p:nvGrpSpPr>
        <p:grpSpPr>
          <a:xfrm>
            <a:off x="781965" y="2752125"/>
            <a:ext cx="10966690" cy="3950497"/>
            <a:chOff x="823529" y="2726018"/>
            <a:chExt cx="10966690" cy="3950497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630EF537-C325-4862-8219-42BD097FF0EA}"/>
                </a:ext>
              </a:extLst>
            </p:cNvPr>
            <p:cNvSpPr/>
            <p:nvPr/>
          </p:nvSpPr>
          <p:spPr>
            <a:xfrm>
              <a:off x="823529" y="2726018"/>
              <a:ext cx="10966690" cy="395049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E4662C0E-A608-4001-9722-885647772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7563" y="2991714"/>
              <a:ext cx="10660256" cy="3419104"/>
            </a:xfrm>
            <a:prstGeom prst="rect">
              <a:avLst/>
            </a:prstGeom>
          </p:spPr>
        </p:pic>
      </p:grp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07962E8D-7CC9-44D1-8FAC-700B33B0A9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83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138"/>
    </mc:Choice>
    <mc:Fallback xmlns="">
      <p:transition spd="slow" advTm="1381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B945F438-08B1-2C79-6BF4-48B262EAB937}"/>
              </a:ext>
            </a:extLst>
          </p:cNvPr>
          <p:cNvSpPr txBox="1">
            <a:spLocks/>
          </p:cNvSpPr>
          <p:nvPr/>
        </p:nvSpPr>
        <p:spPr>
          <a:xfrm>
            <a:off x="1585529" y="181485"/>
            <a:ext cx="8887691" cy="6212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METODOLOGÍA</a:t>
            </a:r>
            <a:endParaRPr lang="es-MX" sz="3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E4B6D77-8182-62F5-E3D9-AB4DCFDD9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160" y="105174"/>
            <a:ext cx="1165322" cy="115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B6ECABCC-E037-4189-90BA-25DD5FFD21A6}"/>
              </a:ext>
            </a:extLst>
          </p:cNvPr>
          <p:cNvGrpSpPr/>
          <p:nvPr/>
        </p:nvGrpSpPr>
        <p:grpSpPr>
          <a:xfrm>
            <a:off x="2226301" y="1530703"/>
            <a:ext cx="7606145" cy="857206"/>
            <a:chOff x="2292927" y="1451915"/>
            <a:chExt cx="7606145" cy="857206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984F4933-A01F-49AA-8DFA-B18E3A3B6FBA}"/>
                </a:ext>
              </a:extLst>
            </p:cNvPr>
            <p:cNvSpPr/>
            <p:nvPr/>
          </p:nvSpPr>
          <p:spPr>
            <a:xfrm>
              <a:off x="2292927" y="1451915"/>
              <a:ext cx="7606145" cy="857206"/>
            </a:xfrm>
            <a:prstGeom prst="rect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1B83EBB2-AFF9-43BB-8284-183685B64DA2}"/>
                </a:ext>
              </a:extLst>
            </p:cNvPr>
            <p:cNvSpPr txBox="1"/>
            <p:nvPr/>
          </p:nvSpPr>
          <p:spPr>
            <a:xfrm>
              <a:off x="2386444" y="1529150"/>
              <a:ext cx="74191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s-MX" sz="2000" dirty="0"/>
                <a:t>A través de la implementación del VSM se identificó lo siguiente:</a:t>
              </a:r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453B9266-0637-4C6D-A036-21B74845139F}"/>
              </a:ext>
            </a:extLst>
          </p:cNvPr>
          <p:cNvGrpSpPr/>
          <p:nvPr/>
        </p:nvGrpSpPr>
        <p:grpSpPr>
          <a:xfrm>
            <a:off x="609601" y="3292129"/>
            <a:ext cx="5001491" cy="2035167"/>
            <a:chOff x="803564" y="2530130"/>
            <a:chExt cx="5001491" cy="1669638"/>
          </a:xfrm>
        </p:grpSpPr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9FB4CBDD-DCEF-41A9-9556-AF32DBD5E72C}"/>
                </a:ext>
              </a:extLst>
            </p:cNvPr>
            <p:cNvSpPr/>
            <p:nvPr/>
          </p:nvSpPr>
          <p:spPr>
            <a:xfrm>
              <a:off x="803564" y="2530130"/>
              <a:ext cx="5001491" cy="1669638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99DD2F1C-BAAC-4BE2-8C05-E4D0194B4184}"/>
                </a:ext>
              </a:extLst>
            </p:cNvPr>
            <p:cNvSpPr txBox="1"/>
            <p:nvPr/>
          </p:nvSpPr>
          <p:spPr>
            <a:xfrm>
              <a:off x="1011383" y="2586147"/>
              <a:ext cx="466898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MX" dirty="0"/>
                <a:t>Tiempos de inventario altos en los procesos de:</a:t>
              </a:r>
            </a:p>
            <a:p>
              <a:pPr algn="just"/>
              <a:endParaRPr lang="es-MX" dirty="0"/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s-MX" dirty="0"/>
                <a:t>Perforado (7.2 horas).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s-MX" dirty="0"/>
                <a:t>Tratamiento térmico (4.8 horas).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s-MX" dirty="0"/>
                <a:t>Rectificado (4.8 horas).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82EF8382-6619-4C2E-820A-79E5613A398E}"/>
              </a:ext>
            </a:extLst>
          </p:cNvPr>
          <p:cNvGrpSpPr/>
          <p:nvPr/>
        </p:nvGrpSpPr>
        <p:grpSpPr>
          <a:xfrm>
            <a:off x="6580910" y="3168358"/>
            <a:ext cx="5001491" cy="2409961"/>
            <a:chOff x="6580909" y="2530129"/>
            <a:chExt cx="5001491" cy="1917180"/>
          </a:xfrm>
        </p:grpSpPr>
        <p:sp>
          <p:nvSpPr>
            <p:cNvPr id="13" name="Rectángulo: esquinas redondeadas 12">
              <a:extLst>
                <a:ext uri="{FF2B5EF4-FFF2-40B4-BE49-F238E27FC236}">
                  <a16:creationId xmlns:a16="http://schemas.microsoft.com/office/drawing/2014/main" id="{A2119C42-D559-41E7-9A66-2063FB281C03}"/>
                </a:ext>
              </a:extLst>
            </p:cNvPr>
            <p:cNvSpPr/>
            <p:nvPr/>
          </p:nvSpPr>
          <p:spPr>
            <a:xfrm>
              <a:off x="6580909" y="2530129"/>
              <a:ext cx="5001491" cy="191718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FA1B2222-E609-48D7-A919-4907ABF210B2}"/>
                </a:ext>
              </a:extLst>
            </p:cNvPr>
            <p:cNvSpPr txBox="1"/>
            <p:nvPr/>
          </p:nvSpPr>
          <p:spPr>
            <a:xfrm>
              <a:off x="6788728" y="2586147"/>
              <a:ext cx="4668982" cy="175432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s-MX" dirty="0"/>
                <a:t>Valor no agregado alto con lote de transferencia de 800 piezas en los procesos de:</a:t>
              </a:r>
            </a:p>
            <a:p>
              <a:pPr algn="just"/>
              <a:endParaRPr lang="es-MX" dirty="0"/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s-MX" dirty="0"/>
                <a:t>Perforado (6.2 horas).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s-MX" dirty="0"/>
                <a:t>Rectificado (5.9 horas).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s-MX" dirty="0"/>
                <a:t>Empaque (3.92 horas).</a:t>
              </a:r>
            </a:p>
          </p:txBody>
        </p:sp>
      </p:grp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E1B28A3-EB6F-4EC0-8002-EA74A3AD06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2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31"/>
    </mc:Choice>
    <mc:Fallback xmlns="">
      <p:transition spd="slow" advTm="500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B945F438-08B1-2C79-6BF4-48B262EAB937}"/>
              </a:ext>
            </a:extLst>
          </p:cNvPr>
          <p:cNvSpPr txBox="1">
            <a:spLocks/>
          </p:cNvSpPr>
          <p:nvPr/>
        </p:nvSpPr>
        <p:spPr>
          <a:xfrm>
            <a:off x="1585529" y="181485"/>
            <a:ext cx="8887691" cy="6212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METODOLOGÍA</a:t>
            </a:r>
            <a:endParaRPr lang="es-MX" sz="3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E4B6D77-8182-62F5-E3D9-AB4DCFDD9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160" y="105174"/>
            <a:ext cx="1165322" cy="115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B6ECABCC-E037-4189-90BA-25DD5FFD21A6}"/>
              </a:ext>
            </a:extLst>
          </p:cNvPr>
          <p:cNvGrpSpPr/>
          <p:nvPr/>
        </p:nvGrpSpPr>
        <p:grpSpPr>
          <a:xfrm>
            <a:off x="2226301" y="2431483"/>
            <a:ext cx="7606145" cy="621234"/>
            <a:chOff x="2292927" y="1451915"/>
            <a:chExt cx="7606145" cy="857206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984F4933-A01F-49AA-8DFA-B18E3A3B6FBA}"/>
                </a:ext>
              </a:extLst>
            </p:cNvPr>
            <p:cNvSpPr/>
            <p:nvPr/>
          </p:nvSpPr>
          <p:spPr>
            <a:xfrm>
              <a:off x="2292927" y="1451915"/>
              <a:ext cx="7606145" cy="857206"/>
            </a:xfrm>
            <a:prstGeom prst="rect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1B83EBB2-AFF9-43BB-8284-183685B64DA2}"/>
                </a:ext>
              </a:extLst>
            </p:cNvPr>
            <p:cNvSpPr txBox="1"/>
            <p:nvPr/>
          </p:nvSpPr>
          <p:spPr>
            <a:xfrm>
              <a:off x="2386444" y="1529150"/>
              <a:ext cx="74191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s-MX" sz="2000" dirty="0"/>
                <a:t>A través de la implementación del VSM se identificó lo siguiente:</a:t>
              </a:r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453B9266-0637-4C6D-A036-21B74845139F}"/>
              </a:ext>
            </a:extLst>
          </p:cNvPr>
          <p:cNvGrpSpPr/>
          <p:nvPr/>
        </p:nvGrpSpPr>
        <p:grpSpPr>
          <a:xfrm>
            <a:off x="609601" y="3764332"/>
            <a:ext cx="5001491" cy="1390706"/>
            <a:chOff x="803564" y="2530130"/>
            <a:chExt cx="5001491" cy="1669638"/>
          </a:xfrm>
        </p:grpSpPr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9FB4CBDD-DCEF-41A9-9556-AF32DBD5E72C}"/>
                </a:ext>
              </a:extLst>
            </p:cNvPr>
            <p:cNvSpPr/>
            <p:nvPr/>
          </p:nvSpPr>
          <p:spPr>
            <a:xfrm>
              <a:off x="803564" y="2530130"/>
              <a:ext cx="5001491" cy="1669638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99DD2F1C-BAAC-4BE2-8C05-E4D0194B4184}"/>
                </a:ext>
              </a:extLst>
            </p:cNvPr>
            <p:cNvSpPr txBox="1"/>
            <p:nvPr/>
          </p:nvSpPr>
          <p:spPr>
            <a:xfrm>
              <a:off x="1011383" y="2586147"/>
              <a:ext cx="4668982" cy="1441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MX" dirty="0"/>
                <a:t>Tiempos altos de </a:t>
              </a:r>
              <a:r>
                <a:rPr lang="es-MX" i="1" dirty="0" err="1"/>
                <a:t>setup</a:t>
              </a:r>
              <a:r>
                <a:rPr lang="es-MX" dirty="0"/>
                <a:t> en los procesos de:</a:t>
              </a:r>
            </a:p>
            <a:p>
              <a:pPr algn="just"/>
              <a:endParaRPr lang="es-MX" dirty="0"/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s-MX" dirty="0"/>
                <a:t>Perforado (15.15 minutos).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s-MX" dirty="0"/>
                <a:t>Rectificado (14.17 minutos).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82EF8382-6619-4C2E-820A-79E5613A398E}"/>
              </a:ext>
            </a:extLst>
          </p:cNvPr>
          <p:cNvGrpSpPr/>
          <p:nvPr/>
        </p:nvGrpSpPr>
        <p:grpSpPr>
          <a:xfrm>
            <a:off x="6580910" y="3764332"/>
            <a:ext cx="5001491" cy="1390706"/>
            <a:chOff x="6580909" y="2530129"/>
            <a:chExt cx="5001491" cy="1917180"/>
          </a:xfrm>
        </p:grpSpPr>
        <p:sp>
          <p:nvSpPr>
            <p:cNvPr id="13" name="Rectángulo: esquinas redondeadas 12">
              <a:extLst>
                <a:ext uri="{FF2B5EF4-FFF2-40B4-BE49-F238E27FC236}">
                  <a16:creationId xmlns:a16="http://schemas.microsoft.com/office/drawing/2014/main" id="{A2119C42-D559-41E7-9A66-2063FB281C03}"/>
                </a:ext>
              </a:extLst>
            </p:cNvPr>
            <p:cNvSpPr/>
            <p:nvPr/>
          </p:nvSpPr>
          <p:spPr>
            <a:xfrm>
              <a:off x="6580909" y="2530129"/>
              <a:ext cx="5001491" cy="191718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FA1B2222-E609-48D7-A919-4907ABF210B2}"/>
                </a:ext>
              </a:extLst>
            </p:cNvPr>
            <p:cNvSpPr txBox="1"/>
            <p:nvPr/>
          </p:nvSpPr>
          <p:spPr>
            <a:xfrm>
              <a:off x="6788728" y="2586147"/>
              <a:ext cx="4668982" cy="1654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s-MX" dirty="0"/>
                <a:t>Procesos con mayores áreas de oportunidad:</a:t>
              </a:r>
            </a:p>
            <a:p>
              <a:pPr algn="just"/>
              <a:endParaRPr lang="es-MX" dirty="0"/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s-MX" dirty="0"/>
                <a:t>Perforado.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s-MX" dirty="0"/>
                <a:t>Rectificado.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8FB673F8-1911-4EED-9E7E-D7F4A65C3D5F}"/>
              </a:ext>
            </a:extLst>
          </p:cNvPr>
          <p:cNvGrpSpPr/>
          <p:nvPr/>
        </p:nvGrpSpPr>
        <p:grpSpPr>
          <a:xfrm>
            <a:off x="3286329" y="1112119"/>
            <a:ext cx="5619342" cy="775675"/>
            <a:chOff x="896265" y="3752348"/>
            <a:chExt cx="2484244" cy="999761"/>
          </a:xfrm>
        </p:grpSpPr>
        <p:sp>
          <p:nvSpPr>
            <p:cNvPr id="16" name="Rectángulo: esquinas redondeadas 15">
              <a:extLst>
                <a:ext uri="{FF2B5EF4-FFF2-40B4-BE49-F238E27FC236}">
                  <a16:creationId xmlns:a16="http://schemas.microsoft.com/office/drawing/2014/main" id="{B2B2410E-013C-4B1C-A17F-336B0B3DF73A}"/>
                </a:ext>
              </a:extLst>
            </p:cNvPr>
            <p:cNvSpPr/>
            <p:nvPr/>
          </p:nvSpPr>
          <p:spPr>
            <a:xfrm>
              <a:off x="896265" y="3752348"/>
              <a:ext cx="2484244" cy="999761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75D497AA-F7C0-420C-B2AA-80ABDD27118C}"/>
                </a:ext>
              </a:extLst>
            </p:cNvPr>
            <p:cNvSpPr txBox="1"/>
            <p:nvPr/>
          </p:nvSpPr>
          <p:spPr>
            <a:xfrm>
              <a:off x="943023" y="3828779"/>
              <a:ext cx="239072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/>
                <a:t>6. Seleccionar procesos con mayor área de oportunidad.</a:t>
              </a:r>
            </a:p>
          </p:txBody>
        </p:sp>
      </p:grp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B499DF9F-1613-473E-89D3-953E84C0CA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62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945"/>
    </mc:Choice>
    <mc:Fallback xmlns="">
      <p:transition spd="slow" advTm="729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CF5CF73C-ECA3-446E-ACA1-2AE69312C677}"/>
              </a:ext>
            </a:extLst>
          </p:cNvPr>
          <p:cNvSpPr/>
          <p:nvPr/>
        </p:nvSpPr>
        <p:spPr>
          <a:xfrm>
            <a:off x="1932709" y="4756893"/>
            <a:ext cx="8326582" cy="92333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84BCC73-3ACD-DA39-B28C-2DA2DFC41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6123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RESULTADOS</a:t>
            </a:r>
            <a:endParaRPr lang="es-MX" sz="32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42C5326-ADC1-5544-C6E3-5F327F6F3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160" y="105174"/>
            <a:ext cx="1165322" cy="115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FE25F356-D50B-495D-9960-5FD781BAA158}"/>
              </a:ext>
            </a:extLst>
          </p:cNvPr>
          <p:cNvGrpSpPr/>
          <p:nvPr/>
        </p:nvGrpSpPr>
        <p:grpSpPr>
          <a:xfrm>
            <a:off x="1932709" y="3052264"/>
            <a:ext cx="8326582" cy="1295868"/>
            <a:chOff x="1946562" y="1520343"/>
            <a:chExt cx="8326582" cy="923330"/>
          </a:xfrm>
        </p:grpSpPr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491CAEED-3419-427F-B69B-84A02D78ADCE}"/>
                </a:ext>
              </a:extLst>
            </p:cNvPr>
            <p:cNvSpPr/>
            <p:nvPr/>
          </p:nvSpPr>
          <p:spPr>
            <a:xfrm>
              <a:off x="1946562" y="1520343"/>
              <a:ext cx="8326582" cy="923330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370BF27-C4E0-4E5B-B1F3-D54149645C21}"/>
                </a:ext>
              </a:extLst>
            </p:cNvPr>
            <p:cNvSpPr txBox="1"/>
            <p:nvPr/>
          </p:nvSpPr>
          <p:spPr>
            <a:xfrm>
              <a:off x="2244435" y="1520343"/>
              <a:ext cx="7730837" cy="8803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s-MX" dirty="0"/>
                <a:t>Los procesos seleccionados tienen altos inventarios, ciclos largos y problemas de calidad en las tijeras por falta de herramientas y capacitación del personal.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CADA5DEF-6CFD-4025-8DC7-A38612681549}"/>
              </a:ext>
            </a:extLst>
          </p:cNvPr>
          <p:cNvSpPr txBox="1"/>
          <p:nvPr/>
        </p:nvSpPr>
        <p:spPr>
          <a:xfrm>
            <a:off x="2230582" y="4766178"/>
            <a:ext cx="7730836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dirty="0"/>
              <a:t>Los largos tiempos de </a:t>
            </a:r>
            <a:r>
              <a:rPr lang="es-MX" i="1" dirty="0" err="1"/>
              <a:t>setup</a:t>
            </a:r>
            <a:r>
              <a:rPr lang="es-MX" dirty="0"/>
              <a:t> y la falta de programación en los cambios de cortadores generan </a:t>
            </a:r>
            <a:r>
              <a:rPr lang="es-MX" i="1" dirty="0" err="1"/>
              <a:t>scrap</a:t>
            </a:r>
            <a:r>
              <a:rPr lang="es-MX" dirty="0"/>
              <a:t>.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ED1D1246-15A0-4D52-A929-89C87D39C759}"/>
              </a:ext>
            </a:extLst>
          </p:cNvPr>
          <p:cNvGrpSpPr/>
          <p:nvPr/>
        </p:nvGrpSpPr>
        <p:grpSpPr>
          <a:xfrm>
            <a:off x="1932709" y="1476356"/>
            <a:ext cx="8326582" cy="1295869"/>
            <a:chOff x="1946562" y="1520342"/>
            <a:chExt cx="8326582" cy="1295869"/>
          </a:xfrm>
        </p:grpSpPr>
        <p:sp>
          <p:nvSpPr>
            <p:cNvPr id="17" name="Rectángulo: esquinas redondeadas 16">
              <a:extLst>
                <a:ext uri="{FF2B5EF4-FFF2-40B4-BE49-F238E27FC236}">
                  <a16:creationId xmlns:a16="http://schemas.microsoft.com/office/drawing/2014/main" id="{4F80FB72-449B-435E-975F-1A8D3B2FF763}"/>
                </a:ext>
              </a:extLst>
            </p:cNvPr>
            <p:cNvSpPr/>
            <p:nvPr/>
          </p:nvSpPr>
          <p:spPr>
            <a:xfrm>
              <a:off x="1946562" y="1520342"/>
              <a:ext cx="8326582" cy="129586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31D50647-232B-4CBF-A477-6FEBCCA965DB}"/>
                </a:ext>
              </a:extLst>
            </p:cNvPr>
            <p:cNvSpPr txBox="1"/>
            <p:nvPr/>
          </p:nvSpPr>
          <p:spPr>
            <a:xfrm>
              <a:off x="2244435" y="1520343"/>
              <a:ext cx="7730837" cy="12958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s-MX" dirty="0"/>
                <a:t>Los procesos seleccionados como áreas de oportunidad posterior al análisis del VSM y pláticas con el gerente de la empresa fueron el proceso de perforado y rectificado.</a:t>
              </a:r>
            </a:p>
          </p:txBody>
        </p:sp>
      </p:grp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90A3E1E-7F27-4738-A4C5-4929ED4693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7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003"/>
    </mc:Choice>
    <mc:Fallback xmlns="">
      <p:transition spd="slow" advTm="430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CF5CF73C-ECA3-446E-ACA1-2AE69312C677}"/>
              </a:ext>
            </a:extLst>
          </p:cNvPr>
          <p:cNvSpPr/>
          <p:nvPr/>
        </p:nvSpPr>
        <p:spPr>
          <a:xfrm>
            <a:off x="1932707" y="3067423"/>
            <a:ext cx="8326582" cy="98553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84BCC73-3ACD-DA39-B28C-2DA2DFC41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6123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CONCLUSIONES</a:t>
            </a:r>
            <a:endParaRPr lang="es-MX" sz="32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42C5326-ADC1-5544-C6E3-5F327F6F3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160" y="105174"/>
            <a:ext cx="1165322" cy="115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FE25F356-D50B-495D-9960-5FD781BAA158}"/>
              </a:ext>
            </a:extLst>
          </p:cNvPr>
          <p:cNvGrpSpPr/>
          <p:nvPr/>
        </p:nvGrpSpPr>
        <p:grpSpPr>
          <a:xfrm>
            <a:off x="1932707" y="1383803"/>
            <a:ext cx="8326582" cy="923330"/>
            <a:chOff x="1946562" y="1520343"/>
            <a:chExt cx="8326582" cy="923330"/>
          </a:xfrm>
        </p:grpSpPr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491CAEED-3419-427F-B69B-84A02D78ADCE}"/>
                </a:ext>
              </a:extLst>
            </p:cNvPr>
            <p:cNvSpPr/>
            <p:nvPr/>
          </p:nvSpPr>
          <p:spPr>
            <a:xfrm>
              <a:off x="1946562" y="1520343"/>
              <a:ext cx="8326582" cy="923330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370BF27-C4E0-4E5B-B1F3-D54149645C21}"/>
                </a:ext>
              </a:extLst>
            </p:cNvPr>
            <p:cNvSpPr txBox="1"/>
            <p:nvPr/>
          </p:nvSpPr>
          <p:spPr>
            <a:xfrm>
              <a:off x="2244435" y="1520343"/>
              <a:ext cx="7730837" cy="8803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s-MX" dirty="0"/>
                <a:t>La detección de los procesos de perforado y rectificado como áreas de oportunidad permitirá realizar el siguiente trabajo a futuro: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CADA5DEF-6CFD-4025-8DC7-A38612681549}"/>
              </a:ext>
            </a:extLst>
          </p:cNvPr>
          <p:cNvSpPr txBox="1"/>
          <p:nvPr/>
        </p:nvSpPr>
        <p:spPr>
          <a:xfrm>
            <a:off x="2230581" y="3172590"/>
            <a:ext cx="7730836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dirty="0"/>
              <a:t>Implementación de herramientas de ingeniera industrial para mejorar los siguientes indicadores: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52C42A37-5EBF-4E63-850D-65B047FC5C35}"/>
              </a:ext>
            </a:extLst>
          </p:cNvPr>
          <p:cNvSpPr/>
          <p:nvPr/>
        </p:nvSpPr>
        <p:spPr>
          <a:xfrm>
            <a:off x="2831691" y="4436265"/>
            <a:ext cx="6656438" cy="220583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E20514E-C605-4BF1-BEB4-98B930FC9737}"/>
              </a:ext>
            </a:extLst>
          </p:cNvPr>
          <p:cNvSpPr txBox="1"/>
          <p:nvPr/>
        </p:nvSpPr>
        <p:spPr>
          <a:xfrm>
            <a:off x="3261641" y="4618514"/>
            <a:ext cx="5668713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/>
              <a:t>Tiempo de preparación de máquinas de perforado.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/>
              <a:t>Tiempo de preparación de máquinas de rectificado.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/>
              <a:t>Inventario entre proceso.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/>
              <a:t>Desperdicio de material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9B7BEE5-1C35-4EDB-A315-F640A63549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36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394"/>
    </mc:Choice>
    <mc:Fallback xmlns="">
      <p:transition spd="slow" advTm="673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1291</TotalTime>
  <Words>761</Words>
  <Application>Microsoft Office PowerPoint</Application>
  <PresentationFormat>Panorámica</PresentationFormat>
  <Paragraphs>110</Paragraphs>
  <Slides>12</Slides>
  <Notes>1</Notes>
  <HiddenSlides>0</HiddenSlides>
  <MMClips>12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Symbol</vt:lpstr>
      <vt:lpstr>Times New Roman</vt:lpstr>
      <vt:lpstr>Tema de Office</vt:lpstr>
      <vt:lpstr>CIIIM  2024</vt:lpstr>
      <vt:lpstr>PLANTEAMIENTO DEL PROBLEMA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RESULTADOS</vt:lpstr>
      <vt:lpstr>CONCLUSIONES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CIIIM  2024</dc:title>
  <dc:creator>Oscar Osvaldo Sandoval Gonzalez</dc:creator>
  <cp:lastModifiedBy>Fernando Ortiz</cp:lastModifiedBy>
  <cp:revision>25</cp:revision>
  <dcterms:created xsi:type="dcterms:W3CDTF">2024-10-02T14:59:37Z</dcterms:created>
  <dcterms:modified xsi:type="dcterms:W3CDTF">2024-10-14T15:42:59Z</dcterms:modified>
</cp:coreProperties>
</file>